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0" r:id="rId2"/>
    <p:sldId id="281" r:id="rId3"/>
    <p:sldId id="257" r:id="rId4"/>
    <p:sldId id="258" r:id="rId5"/>
    <p:sldId id="261" r:id="rId6"/>
    <p:sldId id="264" r:id="rId7"/>
    <p:sldId id="266" r:id="rId8"/>
    <p:sldId id="273" r:id="rId9"/>
    <p:sldId id="276" r:id="rId10"/>
    <p:sldId id="268" r:id="rId11"/>
    <p:sldId id="278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333300"/>
    <a:srgbClr val="66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33"/>
      <c:perspective val="30"/>
    </c:view3D>
    <c:plotArea>
      <c:layout>
        <c:manualLayout>
          <c:layoutTarget val="inner"/>
          <c:xMode val="edge"/>
          <c:yMode val="edge"/>
          <c:x val="6.1493434343434503E-2"/>
          <c:y val="0.26092243186582864"/>
          <c:w val="0.50713685015290433"/>
          <c:h val="0.5527044025157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Отраслевая структура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0.15137222222222221"/>
                  <c:y val="-7.5738364779874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87-4796-A260-B89CFD272AD2}"/>
                </c:ext>
              </c:extLst>
            </c:dLbl>
            <c:dLbl>
              <c:idx val="1"/>
              <c:layout>
                <c:manualLayout>
                  <c:x val="-7.0468181818181971E-2"/>
                  <c:y val="5.28916142557653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87-4796-A260-B89CFD272AD2}"/>
                </c:ext>
              </c:extLst>
            </c:dLbl>
            <c:dLbl>
              <c:idx val="2"/>
              <c:layout>
                <c:manualLayout>
                  <c:x val="-0.11657474747474771"/>
                  <c:y val="-3.91580712788260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7-4796-A260-B89CFD272AD2}"/>
                </c:ext>
              </c:extLst>
            </c:dLbl>
            <c:dLbl>
              <c:idx val="3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7-4796-A260-B89CFD272AD2}"/>
                </c:ext>
              </c:extLst>
            </c:dLbl>
            <c:dLbl>
              <c:idx val="4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87-4796-A260-B89CFD272AD2}"/>
                </c:ext>
              </c:extLst>
            </c:dLbl>
            <c:dLbl>
              <c:idx val="5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87-4796-A260-B89CFD272AD2}"/>
                </c:ext>
              </c:extLst>
            </c:dLbl>
            <c:dLbl>
              <c:idx val="6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87-4796-A260-B89CFD272AD2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Строительство, транспортировка, сельское хозяйство</c:v>
                </c:pt>
                <c:pt idx="1">
                  <c:v>Научная деятельность и информационные технологии</c:v>
                </c:pt>
                <c:pt idx="2">
                  <c:v>Обрабатывающее производство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0.27</c:v>
                </c:pt>
                <c:pt idx="2">
                  <c:v>0.18000000000000019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77-4930-8899-0A96B9942C58}"/>
            </c:ext>
          </c:extLst>
        </c:ser>
      </c:pie3DChart>
    </c:plotArea>
    <c:legend>
      <c:legendPos val="r"/>
      <c:layout>
        <c:manualLayout>
          <c:xMode val="edge"/>
          <c:yMode val="edge"/>
          <c:x val="0.64998232323232319"/>
          <c:y val="0.17441844863731695"/>
          <c:w val="0.33823232323232338"/>
          <c:h val="0.82553018867924444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hPercent val="100"/>
      <c:rotY val="150"/>
      <c:depthPercent val="100"/>
      <c:perspective val="1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789916092651181E-2"/>
          <c:y val="0.24761476564742219"/>
          <c:w val="0.56952244482764891"/>
          <c:h val="0.37406463988483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explosion val="28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DB0-4CC0-87D0-C799383AC526}"/>
              </c:ext>
            </c:extLst>
          </c:dPt>
          <c:dPt>
            <c:idx val="1"/>
            <c:explosion val="13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B0-4CC0-87D0-C799383AC526}"/>
              </c:ext>
            </c:extLst>
          </c:dPt>
          <c:dPt>
            <c:idx val="2"/>
            <c:explosion val="17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B0-4CC0-87D0-C799383AC526}"/>
              </c:ext>
            </c:extLst>
          </c:dPt>
          <c:dPt>
            <c:idx val="3"/>
            <c:explosion val="21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DB0-4CC0-87D0-C799383AC526}"/>
              </c:ext>
            </c:extLst>
          </c:dPt>
          <c:dLbls>
            <c:dLbl>
              <c:idx val="0"/>
              <c:layout>
                <c:manualLayout>
                  <c:x val="0.15245363759618225"/>
                  <c:y val="-0.1063118700860649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B0-4CC0-87D0-C799383AC526}"/>
                </c:ext>
              </c:extLst>
            </c:dLbl>
            <c:dLbl>
              <c:idx val="1"/>
              <c:layout>
                <c:manualLayout>
                  <c:x val="-9.0906222406312326E-2"/>
                  <c:y val="8.9496188096715099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B0-4CC0-87D0-C799383AC526}"/>
                </c:ext>
              </c:extLst>
            </c:dLbl>
            <c:dLbl>
              <c:idx val="2"/>
              <c:layout>
                <c:manualLayout>
                  <c:x val="-8.8597806178181596E-2"/>
                  <c:y val="-5.495829278333311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B0-4CC0-87D0-C799383AC526}"/>
                </c:ext>
              </c:extLst>
            </c:dLbl>
            <c:dLbl>
              <c:idx val="3"/>
              <c:layout>
                <c:manualLayout>
                  <c:x val="-0.10464853624173412"/>
                  <c:y val="-8.9476404303760998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B0-4CC0-87D0-C799383AC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 детей и взрослых</c:v>
                </c:pt>
                <c:pt idx="1">
                  <c:v>Медицина и спорт</c:v>
                </c:pt>
                <c:pt idx="2">
                  <c:v>Деятельность в области культуры и искусств</c:v>
                </c:pt>
                <c:pt idx="3">
                  <c:v>Центры времяпрепровождения детей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0.39000000000000012</c:v>
                </c:pt>
                <c:pt idx="2">
                  <c:v>6.0000000000000019E-2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B0-4CC0-87D0-C799383AC526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945566492111862"/>
          <c:y val="0"/>
          <c:w val="0.34054427568829831"/>
          <c:h val="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Отраслевая структура заёмщиков</a:t>
            </a:r>
          </a:p>
        </c:rich>
      </c:tx>
      <c:layout>
        <c:manualLayout>
          <c:xMode val="edge"/>
          <c:yMode val="edge"/>
          <c:x val="8.2704699477835791E-2"/>
          <c:y val="6.783434319263673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257352357674553E-4"/>
          <c:y val="0.27194734773059404"/>
          <c:w val="0.43427173315519058"/>
          <c:h val="0.567006626773264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Отраслевая структура заёмщиков</c:v>
                </c:pt>
              </c:strCache>
            </c:strRef>
          </c:tx>
          <c:explosion val="6"/>
          <c:dLbls>
            <c:dLbl>
              <c:idx val="2"/>
              <c:layout>
                <c:manualLayout>
                  <c:x val="4.8879489580522795E-2"/>
                  <c:y val="-4.32871240802304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5-43D1-B1A0-7F140667CE91}"/>
                </c:ext>
              </c:extLst>
            </c:dLbl>
            <c:dLbl>
              <c:idx val="3"/>
              <c:layout>
                <c:manualLayout>
                  <c:x val="2.6637119685114456E-2"/>
                  <c:y val="4.23433186910855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5-43D1-B1A0-7F140667C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услуги</c:v>
                </c:pt>
                <c:pt idx="1">
                  <c:v>оптовая и розничная торговля</c:v>
                </c:pt>
                <c:pt idx="2">
                  <c:v>производство</c:v>
                </c:pt>
                <c:pt idx="3">
                  <c:v>строительство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0.35000000000000009</c:v>
                </c:pt>
                <c:pt idx="2">
                  <c:v>0.15000000000000005</c:v>
                </c:pt>
                <c:pt idx="3">
                  <c:v>4.0000000000000015E-2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3C-4849-BB8B-D18F0DBC18A8}"/>
            </c:ext>
          </c:extLst>
        </c:ser>
      </c:pie3DChart>
    </c:plotArea>
    <c:legend>
      <c:legendPos val="r"/>
      <c:layout>
        <c:manualLayout>
          <c:xMode val="edge"/>
          <c:yMode val="edge"/>
          <c:x val="0.42828237338708686"/>
          <c:y val="0.17260048028851488"/>
          <c:w val="0.35621359531480912"/>
          <c:h val="0.80704921675369956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9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61DE-2E2F-4A5C-A1D5-C24CD3CA85CD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26D9-4B52-4D68-B914-CB3B44D0E0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26D9-4B52-4D68-B914-CB3B44D0E08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140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26D9-4B52-4D68-B914-CB3B44D0E08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630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026D9-4B52-4D68-B914-CB3B44D0E08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7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941168"/>
            <a:ext cx="633224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309320"/>
            <a:ext cx="6400800" cy="584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384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884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12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56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592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931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73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888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6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545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443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635BC-BA11-453B-BB1A-060CD7A56344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D6905-DA45-4D0A-8C74-88829D4FB8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526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05273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Муниципальная практика городского округа Тольятти Самарской области по номинации </a:t>
            </a:r>
          </a:p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«Муниципальная экономическая политика и управление муниципальными финансами»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в сфере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«Развитие малого и среднего предпринимательства городского округа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Тольятти, привлечение инвестиций в экономику; система стратегического управления»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1513"/>
          </a:xfrm>
        </p:spPr>
        <p:txBody>
          <a:bodyPr>
            <a:noAutofit/>
          </a:bodyPr>
          <a:lstStyle/>
          <a:p>
            <a:pPr defTabSz="82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Консультационная поддержка и образовательная деятельность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200025" y="6365634"/>
            <a:ext cx="8743950" cy="287337"/>
          </a:xfrm>
          <a:prstGeom prst="rect">
            <a:avLst/>
          </a:prstGeom>
          <a:solidFill>
            <a:srgbClr val="EAEAEA"/>
          </a:solidFill>
          <a:ln w="9525" algn="ctr">
            <a:prstDash val="dash"/>
            <a:miter lim="800000"/>
            <a:headEnd/>
            <a:tailEnd/>
          </a:ln>
          <a:effectLst/>
          <a:scene3d>
            <a:camera prst="legacyPerspectiveTop">
              <a:rot lat="600000" lon="0" rev="0"/>
            </a:camera>
            <a:lightRig rig="legacyFlat3" dir="r"/>
          </a:scene3d>
          <a:sp3d extrusionH="37830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 b="1" dirty="0"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">
          <a:xfrm>
            <a:off x="800100" y="1593552"/>
            <a:ext cx="7185025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Picture 7" descr="light_shadow"/>
          <p:cNvPicPr>
            <a:picLocks noChangeAspect="1" noChangeArrowheads="1"/>
          </p:cNvPicPr>
          <p:nvPr/>
        </p:nvPicPr>
        <p:blipFill>
          <a:blip r:embed="rId3" cstate="print">
            <a:lum bright="-78000" contrast="-78000"/>
          </a:blip>
          <a:srcRect/>
          <a:stretch>
            <a:fillRect/>
          </a:stretch>
        </p:blipFill>
        <p:spPr bwMode="gray">
          <a:xfrm>
            <a:off x="1917399" y="5766613"/>
            <a:ext cx="1581150" cy="438150"/>
          </a:xfrm>
          <a:prstGeom prst="rect">
            <a:avLst/>
          </a:prstGeom>
          <a:noFill/>
        </p:spPr>
      </p:pic>
      <p:pic>
        <p:nvPicPr>
          <p:cNvPr id="16" name="Picture 16" descr="light_shadow"/>
          <p:cNvPicPr>
            <a:picLocks noChangeAspect="1" noChangeArrowheads="1"/>
          </p:cNvPicPr>
          <p:nvPr/>
        </p:nvPicPr>
        <p:blipFill>
          <a:blip r:embed="rId3" cstate="print">
            <a:lum bright="-78000" contrast="-78000"/>
          </a:blip>
          <a:srcRect/>
          <a:stretch>
            <a:fillRect/>
          </a:stretch>
        </p:blipFill>
        <p:spPr bwMode="gray">
          <a:xfrm>
            <a:off x="5338439" y="5757871"/>
            <a:ext cx="1581150" cy="438150"/>
          </a:xfrm>
          <a:prstGeom prst="rect">
            <a:avLst/>
          </a:prstGeom>
          <a:noFill/>
        </p:spPr>
      </p:pic>
      <p:sp>
        <p:nvSpPr>
          <p:cNvPr id="19" name="Rectangle 19"/>
          <p:cNvSpPr>
            <a:spLocks noChangeArrowheads="1"/>
          </p:cNvSpPr>
          <p:nvPr/>
        </p:nvSpPr>
        <p:spPr bwMode="black">
          <a:xfrm>
            <a:off x="3428992" y="2857496"/>
            <a:ext cx="25717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sz="1200" dirty="0">
              <a:solidFill>
                <a:srgbClr val="080808"/>
              </a:solidFill>
              <a:cs typeface="Arial" charset="0"/>
            </a:endParaRPr>
          </a:p>
          <a:p>
            <a:pPr algn="just">
              <a:buFontTx/>
              <a:buChar char="•"/>
            </a:pPr>
            <a:endParaRPr lang="en-US" sz="1200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2910" y="1357298"/>
            <a:ext cx="8072494" cy="4643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Рисунок 50" descr="Консультац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643314"/>
            <a:ext cx="7786742" cy="228601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85786" y="1571612"/>
            <a:ext cx="378621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Консультационные</a:t>
            </a:r>
            <a:r>
              <a:rPr lang="ru-RU" sz="1000" b="1" u="sng" dirty="0" smtClean="0"/>
              <a:t> мероприятия:</a:t>
            </a:r>
          </a:p>
          <a:p>
            <a:endParaRPr lang="ru-RU" sz="1000" b="1" u="sng" dirty="0" smtClean="0"/>
          </a:p>
          <a:p>
            <a:r>
              <a:rPr lang="ru-RU" sz="1000" b="1" dirty="0" smtClean="0">
                <a:cs typeface="Arial" pitchFamily="34" charset="0"/>
              </a:rPr>
              <a:t>«Бухгалтерский учет и налогообложение»</a:t>
            </a:r>
          </a:p>
          <a:p>
            <a:endParaRPr lang="ru-RU" sz="1000" b="1" dirty="0" smtClean="0">
              <a:cs typeface="Arial" pitchFamily="34" charset="0"/>
            </a:endParaRPr>
          </a:p>
          <a:p>
            <a:r>
              <a:rPr lang="ru-RU" sz="1000" b="1" dirty="0" smtClean="0">
                <a:cs typeface="Arial" pitchFamily="34" charset="0"/>
              </a:rPr>
              <a:t>«Меры поддержки предпринимательства в Самарской области»</a:t>
            </a:r>
          </a:p>
          <a:p>
            <a:endParaRPr lang="ru-RU" sz="1000" b="1" dirty="0" smtClean="0">
              <a:cs typeface="Arial" pitchFamily="34" charset="0"/>
            </a:endParaRPr>
          </a:p>
          <a:p>
            <a:pPr>
              <a:buNone/>
            </a:pPr>
            <a:r>
              <a:rPr lang="ru-RU" sz="1000" b="1" dirty="0" smtClean="0">
                <a:cs typeface="Arial" pitchFamily="34" charset="0"/>
              </a:rPr>
              <a:t>Проведено </a:t>
            </a:r>
            <a:r>
              <a:rPr lang="ru-RU" sz="1000" b="1" dirty="0" smtClean="0">
                <a:solidFill>
                  <a:srgbClr val="FF0000"/>
                </a:solidFill>
                <a:cs typeface="Arial" pitchFamily="34" charset="0"/>
              </a:rPr>
              <a:t>672</a:t>
            </a:r>
            <a:r>
              <a:rPr lang="ru-RU" sz="1000" b="1" dirty="0" smtClean="0">
                <a:cs typeface="Arial" pitchFamily="34" charset="0"/>
              </a:rPr>
              <a:t> консультации.</a:t>
            </a:r>
          </a:p>
          <a:p>
            <a:pPr>
              <a:buNone/>
            </a:pPr>
            <a:endParaRPr lang="ru-RU" sz="1000" b="1" dirty="0" smtClean="0">
              <a:cs typeface="Arial" pitchFamily="34" charset="0"/>
            </a:endParaRPr>
          </a:p>
          <a:p>
            <a:r>
              <a:rPr lang="ru-RU" sz="1000" b="1" dirty="0" smtClean="0">
                <a:cs typeface="Arial" pitchFamily="34" charset="0"/>
              </a:rPr>
              <a:t>«Условия получения статуса резидента Территории опережающего развития г.о. Тольятти»</a:t>
            </a:r>
          </a:p>
          <a:p>
            <a:r>
              <a:rPr lang="ru-RU" sz="1000" b="1" dirty="0" smtClean="0">
                <a:cs typeface="Arial" pitchFamily="34" charset="0"/>
              </a:rPr>
              <a:t> </a:t>
            </a:r>
          </a:p>
          <a:p>
            <a:pPr>
              <a:lnSpc>
                <a:spcPts val="600"/>
              </a:lnSpc>
              <a:buNone/>
            </a:pPr>
            <a:r>
              <a:rPr lang="ru-RU" sz="1000" b="1" dirty="0" smtClean="0">
                <a:cs typeface="Arial" pitchFamily="34" charset="0"/>
              </a:rPr>
              <a:t>Проведено  более </a:t>
            </a:r>
            <a:r>
              <a:rPr lang="ru-RU" sz="1000" b="1" dirty="0" smtClean="0">
                <a:solidFill>
                  <a:srgbClr val="FF0000"/>
                </a:solidFill>
                <a:cs typeface="Arial" pitchFamily="34" charset="0"/>
              </a:rPr>
              <a:t>1500</a:t>
            </a:r>
            <a:r>
              <a:rPr lang="ru-RU" sz="1000" b="1" dirty="0" smtClean="0">
                <a:cs typeface="Arial" pitchFamily="34" charset="0"/>
              </a:rPr>
              <a:t> консультации.</a:t>
            </a:r>
          </a:p>
          <a:p>
            <a:pPr>
              <a:lnSpc>
                <a:spcPts val="600"/>
              </a:lnSpc>
              <a:buNone/>
            </a:pP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600"/>
              </a:lnSpc>
              <a:buNone/>
            </a:pP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endParaRPr lang="ru-RU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4714876" y="1571612"/>
            <a:ext cx="400052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200" b="1" u="sng" dirty="0" smtClean="0"/>
              <a:t>Образовательная</a:t>
            </a:r>
            <a:r>
              <a:rPr lang="ru-RU" sz="1000" b="1" u="sng" dirty="0" smtClean="0"/>
              <a:t> деятельность:</a:t>
            </a:r>
          </a:p>
          <a:p>
            <a:pPr>
              <a:buNone/>
            </a:pPr>
            <a:endParaRPr lang="ru-RU" sz="1000" b="1" u="sng" dirty="0" smtClean="0"/>
          </a:p>
          <a:p>
            <a:r>
              <a:rPr lang="ru-RU" sz="1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Проведено</a:t>
            </a:r>
            <a:r>
              <a:rPr lang="ru-RU" sz="1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ru-RU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курса повышения квалификации и профессиональной </a:t>
            </a:r>
            <a:r>
              <a:rPr lang="ru-RU" sz="1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переподготовки</a:t>
            </a:r>
            <a:r>
              <a:rPr lang="ru-RU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Курсы </a:t>
            </a:r>
            <a:r>
              <a:rPr lang="ru-RU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охватили </a:t>
            </a:r>
            <a:r>
              <a:rPr lang="ru-RU" sz="1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125</a:t>
            </a:r>
            <a:r>
              <a:rPr lang="ru-RU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слушателей. </a:t>
            </a:r>
          </a:p>
          <a:p>
            <a:endParaRPr lang="ru-RU" sz="1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Проведено </a:t>
            </a:r>
            <a:r>
              <a:rPr lang="ru-RU" sz="1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 тренингов для предпринимателей, которые охватили </a:t>
            </a:r>
            <a:r>
              <a:rPr lang="ru-RU" sz="1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350 </a:t>
            </a:r>
            <a:r>
              <a:rPr lang="ru-RU" sz="1000" b="1" dirty="0">
                <a:ea typeface="Times New Roman" panose="02020603050405020304" pitchFamily="18" charset="0"/>
                <a:cs typeface="Arial" panose="020B0604020202020204" pitchFamily="34" charset="0"/>
              </a:rPr>
              <a:t>слушателей.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417294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259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8000">
              <a:defRPr/>
            </a:pPr>
            <a:r>
              <a:rPr lang="ru-RU" sz="3200" b="1" i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Финансовые затраты на реализацию мероприятий муниципальной практики </a:t>
            </a:r>
          </a:p>
          <a:p>
            <a:pPr algn="ctr" defTabSz="828000">
              <a:defRPr/>
            </a:pPr>
            <a:r>
              <a:rPr lang="ru-RU" sz="3200" b="1" i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за 2019 год</a:t>
            </a:r>
            <a:endParaRPr lang="ru-RU" sz="3200" b="1" i="1" dirty="0">
              <a:solidFill>
                <a:srgbClr val="002060"/>
              </a:solidFill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340000"/>
            <a:ext cx="3429024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489" y="2481746"/>
            <a:ext cx="3429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Всего: 69 997,8 </a:t>
            </a:r>
            <a:r>
              <a:rPr lang="ru-RU" sz="2200" b="1" dirty="0" smtClean="0">
                <a:solidFill>
                  <a:schemeClr val="bg1"/>
                </a:solidFill>
              </a:rPr>
              <a:t>тыс</a:t>
            </a:r>
            <a:r>
              <a:rPr lang="ru-RU" sz="2100" b="1" dirty="0" smtClean="0">
                <a:solidFill>
                  <a:schemeClr val="bg1"/>
                </a:solidFill>
              </a:rPr>
              <a:t>.руб.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3420000"/>
            <a:ext cx="3429024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3441904"/>
            <a:ext cx="342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Местный бюджет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40 136,9 тыс.руб.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4500000"/>
            <a:ext cx="3429024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5580000"/>
            <a:ext cx="3429024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453402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Областной бюджет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12 622,2 тыс.руб.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561402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Федеральный бюджет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17 200,0 тыс.руб.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8"/>
          <p:cNvSpPr>
            <a:spLocks noChangeArrowheads="1"/>
          </p:cNvSpPr>
          <p:nvPr/>
        </p:nvSpPr>
        <p:spPr bwMode="gray">
          <a:xfrm>
            <a:off x="194251" y="4472342"/>
            <a:ext cx="8455719" cy="1908986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ru-RU" sz="2000" b="1" i="1" dirty="0"/>
              <a:t>Муниципальная программа </a:t>
            </a:r>
            <a:r>
              <a:rPr lang="ru-RU" sz="2000" b="1" i="1" dirty="0" smtClean="0"/>
              <a:t>«</a:t>
            </a:r>
            <a:r>
              <a:rPr lang="ru-RU" sz="2000" b="1" i="1" dirty="0"/>
              <a:t>Развитие </a:t>
            </a:r>
            <a:r>
              <a:rPr lang="ru-RU" sz="2000" b="1" i="1" dirty="0" smtClean="0"/>
              <a:t>малого и среднего</a:t>
            </a:r>
            <a:r>
              <a:rPr lang="en-US" sz="2000" b="1" i="1" dirty="0"/>
              <a:t> </a:t>
            </a:r>
            <a:endParaRPr lang="en-US" sz="2000" b="1" i="1" dirty="0" smtClean="0"/>
          </a:p>
          <a:p>
            <a:pPr algn="just"/>
            <a:r>
              <a:rPr lang="ru-RU" sz="2000" b="1" i="1" dirty="0" smtClean="0"/>
              <a:t>предпринимательства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городского округа </a:t>
            </a:r>
            <a:r>
              <a:rPr lang="ru-RU" sz="2000" b="1" i="1" dirty="0"/>
              <a:t>Тольятти </a:t>
            </a:r>
            <a:endParaRPr lang="ru-RU" sz="2000" b="1" i="1" dirty="0" smtClean="0"/>
          </a:p>
          <a:p>
            <a:pPr algn="just"/>
            <a:r>
              <a:rPr lang="ru-RU" sz="2000" b="1" i="1" dirty="0" smtClean="0"/>
              <a:t>на 2018-2022 годы» (утверждена постановлением администрации </a:t>
            </a:r>
          </a:p>
          <a:p>
            <a:pPr algn="just"/>
            <a:r>
              <a:rPr lang="ru-RU" sz="2000" b="1" i="1" dirty="0" smtClean="0"/>
              <a:t>городского </a:t>
            </a:r>
            <a:r>
              <a:rPr lang="ru-RU" sz="2000" b="1" i="1" dirty="0"/>
              <a:t>округа </a:t>
            </a:r>
            <a:r>
              <a:rPr lang="ru-RU" sz="2000" b="1" i="1" dirty="0" smtClean="0"/>
              <a:t>Тольятти </a:t>
            </a:r>
            <a:r>
              <a:rPr lang="ru-RU" sz="2000" b="1" i="1" dirty="0"/>
              <a:t>от 28.08.2017 N 2917-п/1</a:t>
            </a:r>
          </a:p>
          <a:p>
            <a:pPr algn="just"/>
            <a:r>
              <a:rPr lang="ru-RU" sz="2000" b="1" i="1" dirty="0"/>
              <a:t>(ред. от 10.02.2020</a:t>
            </a:r>
            <a:r>
              <a:rPr lang="ru-RU" sz="2000" b="1" i="1" dirty="0" smtClean="0"/>
              <a:t>)</a:t>
            </a:r>
            <a:endParaRPr lang="ru-RU" sz="2000" b="1" i="1" dirty="0"/>
          </a:p>
          <a:p>
            <a:pPr algn="just"/>
            <a:endParaRPr lang="ru-RU" sz="20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5441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Стратегические и программные основы муниципальной практики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1571604" y="1714488"/>
            <a:ext cx="608012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8563" y="2776500"/>
            <a:ext cx="8425885" cy="1456126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gray">
          <a:xfrm>
            <a:off x="351228" y="2836863"/>
            <a:ext cx="803719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i="1" dirty="0" smtClean="0"/>
              <a:t>План мероприятий на 2019-2024 годы по реализации Стратегии социально-экономического развития городского округа Тольятти на период до 2030 года (утвержден решением Думы городского округа Тольятти от 24.12.2019 № 445)</a:t>
            </a:r>
            <a:endParaRPr lang="en-US" sz="2000" b="1" i="1" dirty="0"/>
          </a:p>
        </p:txBody>
      </p:sp>
      <p:sp>
        <p:nvSpPr>
          <p:cNvPr id="16" name="Freeform 16"/>
          <p:cNvSpPr>
            <a:spLocks/>
          </p:cNvSpPr>
          <p:nvPr/>
        </p:nvSpPr>
        <p:spPr bwMode="gray">
          <a:xfrm>
            <a:off x="1571604" y="2714620"/>
            <a:ext cx="608012" cy="59213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Freeform 17"/>
          <p:cNvSpPr>
            <a:spLocks/>
          </p:cNvSpPr>
          <p:nvPr/>
        </p:nvSpPr>
        <p:spPr bwMode="gray">
          <a:xfrm>
            <a:off x="1571604" y="3643314"/>
            <a:ext cx="750888" cy="806451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54510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" name="Freeform 16"/>
          <p:cNvSpPr>
            <a:spLocks/>
          </p:cNvSpPr>
          <p:nvPr/>
        </p:nvSpPr>
        <p:spPr bwMode="gray">
          <a:xfrm>
            <a:off x="1571604" y="5643578"/>
            <a:ext cx="608012" cy="59213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gray">
          <a:xfrm>
            <a:off x="178563" y="1295666"/>
            <a:ext cx="8425885" cy="1250676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gray">
          <a:xfrm>
            <a:off x="321992" y="1413172"/>
            <a:ext cx="813844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i="1" dirty="0" smtClean="0"/>
              <a:t>Стратегия социально-экономического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развития городского округа Тольятти на период до 2030 года</a:t>
            </a:r>
            <a:r>
              <a:rPr lang="en-US" sz="2000" b="1" i="1" dirty="0" smtClean="0"/>
              <a:t> (</a:t>
            </a:r>
            <a:r>
              <a:rPr lang="ru-RU" sz="2000" b="1" i="1" dirty="0"/>
              <a:t>у</a:t>
            </a:r>
            <a:r>
              <a:rPr lang="ru-RU" sz="2000" b="1" i="1" dirty="0" smtClean="0"/>
              <a:t>тверждена решением Думы городского округа Тольятти от 25.01.2019 № 131)</a:t>
            </a:r>
            <a:endParaRPr lang="en-US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132078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5441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Основные мероприятия муниципальной практики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142844" y="1643050"/>
            <a:ext cx="8786874" cy="85725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14282" y="1714488"/>
            <a:ext cx="1285884" cy="71438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1571604" y="1714488"/>
            <a:ext cx="608012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285720" y="1857364"/>
            <a:ext cx="11430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1643042" y="1857364"/>
            <a:ext cx="72152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i="1" dirty="0" smtClean="0"/>
              <a:t>Консультационная и информационная поддержка</a:t>
            </a:r>
            <a:endParaRPr lang="en-US" sz="2000" b="1" i="1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42844" y="2643182"/>
            <a:ext cx="8786874" cy="785817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214282" y="2714621"/>
            <a:ext cx="1285884" cy="64294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gray">
          <a:xfrm>
            <a:off x="357158" y="2786058"/>
            <a:ext cx="107157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gray">
          <a:xfrm>
            <a:off x="1735739" y="2786058"/>
            <a:ext cx="64294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i="1" dirty="0" smtClean="0"/>
              <a:t>Образовательная деятельность</a:t>
            </a:r>
            <a:endParaRPr lang="en-US" sz="2000" b="1" i="1" dirty="0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42844" y="3571877"/>
            <a:ext cx="8786874" cy="86523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214282" y="3643314"/>
            <a:ext cx="1261374" cy="72179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285720" y="3786190"/>
            <a:ext cx="11430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1785918" y="3857628"/>
            <a:ext cx="671517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i="1" dirty="0" smtClean="0"/>
              <a:t>Имущественная поддержка</a:t>
            </a:r>
            <a:endParaRPr lang="en-US" sz="2000" b="1" i="1" dirty="0"/>
          </a:p>
        </p:txBody>
      </p:sp>
      <p:sp>
        <p:nvSpPr>
          <p:cNvPr id="16" name="Freeform 16"/>
          <p:cNvSpPr>
            <a:spLocks/>
          </p:cNvSpPr>
          <p:nvPr/>
        </p:nvSpPr>
        <p:spPr bwMode="gray">
          <a:xfrm>
            <a:off x="1571604" y="2714620"/>
            <a:ext cx="608012" cy="59213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Freeform 17"/>
          <p:cNvSpPr>
            <a:spLocks/>
          </p:cNvSpPr>
          <p:nvPr/>
        </p:nvSpPr>
        <p:spPr bwMode="gray">
          <a:xfrm>
            <a:off x="1571604" y="3643314"/>
            <a:ext cx="750888" cy="806451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54510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142844" y="4591466"/>
            <a:ext cx="8786874" cy="766360"/>
          </a:xfrm>
          <a:prstGeom prst="roundRect">
            <a:avLst>
              <a:gd name="adj" fmla="val 1088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214282" y="4651427"/>
            <a:ext cx="1285884" cy="63496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14480" y="4714885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Микрофинансовая деятельность и финансовая поддержка</a:t>
            </a:r>
            <a:endParaRPr lang="ru-RU" sz="2000" b="1" i="1" dirty="0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142844" y="5500702"/>
            <a:ext cx="8786874" cy="124066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gray">
          <a:xfrm>
            <a:off x="176888" y="5727064"/>
            <a:ext cx="1285884" cy="64294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" name="Freeform 16"/>
          <p:cNvSpPr>
            <a:spLocks/>
          </p:cNvSpPr>
          <p:nvPr/>
        </p:nvSpPr>
        <p:spPr bwMode="gray">
          <a:xfrm>
            <a:off x="1571604" y="5643578"/>
            <a:ext cx="608012" cy="59213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" name="Freeform 5"/>
          <p:cNvSpPr>
            <a:spLocks/>
          </p:cNvSpPr>
          <p:nvPr/>
        </p:nvSpPr>
        <p:spPr bwMode="gray">
          <a:xfrm>
            <a:off x="1571604" y="4714884"/>
            <a:ext cx="608012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643042" y="5517232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Содействие развитию субъектов малого и среднего предпринимательства и выявление административных ограничений, возникающих в деятельности субъектов малого и среднего предпринимательства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gray">
          <a:xfrm>
            <a:off x="214282" y="4786322"/>
            <a:ext cx="12144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gray">
          <a:xfrm>
            <a:off x="285720" y="5715016"/>
            <a:ext cx="11430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07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defTabSz="82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Финансовая поддержка</a:t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>малого и среднего предпринимательства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6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9950" y="2371427"/>
            <a:ext cx="2455863" cy="3730625"/>
          </a:xfrm>
          <a:prstGeom prst="rect">
            <a:avLst/>
          </a:prstGeom>
          <a:noFill/>
        </p:spPr>
      </p:pic>
      <p:pic>
        <p:nvPicPr>
          <p:cNvPr id="4" name="Picture 7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0" y="2371427"/>
            <a:ext cx="2455863" cy="3730625"/>
          </a:xfrm>
          <a:prstGeom prst="rect">
            <a:avLst/>
          </a:prstGeom>
          <a:noFill/>
        </p:spPr>
      </p:pic>
      <p:pic>
        <p:nvPicPr>
          <p:cNvPr id="5" name="Picture 6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25" y="2371427"/>
            <a:ext cx="2455863" cy="373062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180975" y="6310015"/>
            <a:ext cx="8743950" cy="287337"/>
          </a:xfrm>
          <a:prstGeom prst="rect">
            <a:avLst/>
          </a:prstGeom>
          <a:solidFill>
            <a:srgbClr val="EAEAEA"/>
          </a:solidFill>
          <a:ln w="9525" algn="ctr">
            <a:prstDash val="dash"/>
            <a:miter lim="800000"/>
            <a:headEnd/>
            <a:tailEnd/>
          </a:ln>
          <a:effectLst/>
          <a:scene3d>
            <a:camera prst="legacyPerspectiveTop">
              <a:rot lat="600000" lon="0" rev="0"/>
            </a:camera>
            <a:lightRig rig="legacyFlat3" dir="r"/>
          </a:scene3d>
          <a:sp3d extrusionH="37830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ru-RU" sz="1400" i="1" dirty="0" smtClean="0">
                <a:cs typeface="Arial" charset="0"/>
              </a:rPr>
              <a:t>(МБ – местный бюджет, ОБ – областной бюджет, ФБ – федеральный бюджет)</a:t>
            </a:r>
            <a:endParaRPr lang="ru-RU" sz="1400" i="1" dirty="0"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">
          <a:xfrm>
            <a:off x="971600" y="1556792"/>
            <a:ext cx="7185025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Picture 7" descr="light_shadow"/>
          <p:cNvPicPr>
            <a:picLocks noChangeAspect="1" noChangeArrowheads="1"/>
          </p:cNvPicPr>
          <p:nvPr/>
        </p:nvPicPr>
        <p:blipFill>
          <a:blip r:embed="rId5" cstate="print">
            <a:lum bright="-78000" contrast="-78000"/>
          </a:blip>
          <a:srcRect/>
          <a:stretch>
            <a:fillRect/>
          </a:stretch>
        </p:blipFill>
        <p:spPr bwMode="gray">
          <a:xfrm>
            <a:off x="1247775" y="5746452"/>
            <a:ext cx="1581150" cy="438150"/>
          </a:xfrm>
          <a:prstGeom prst="rect">
            <a:avLst/>
          </a:prstGeom>
          <a:noFill/>
        </p:spPr>
      </p:pic>
      <p:pic>
        <p:nvPicPr>
          <p:cNvPr id="9" name="Picture 8" descr="light_shadow"/>
          <p:cNvPicPr>
            <a:picLocks noChangeAspect="1" noChangeArrowheads="1"/>
          </p:cNvPicPr>
          <p:nvPr/>
        </p:nvPicPr>
        <p:blipFill>
          <a:blip r:embed="rId6" cstate="print">
            <a:lum bright="-90000" contrast="-48000"/>
          </a:blip>
          <a:srcRect/>
          <a:stretch>
            <a:fillRect/>
          </a:stretch>
        </p:blipFill>
        <p:spPr bwMode="gray">
          <a:xfrm>
            <a:off x="6583363" y="5755977"/>
            <a:ext cx="1463675" cy="425450"/>
          </a:xfrm>
          <a:prstGeom prst="rect">
            <a:avLst/>
          </a:prstGeom>
          <a:noFill/>
        </p:spPr>
      </p:pic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831850" y="2431752"/>
            <a:ext cx="2355850" cy="4254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white">
          <a:xfrm>
            <a:off x="858838" y="2412702"/>
            <a:ext cx="2305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EFEFE"/>
                </a:solidFill>
                <a:cs typeface="Arial" charset="0"/>
              </a:rPr>
              <a:t>7 904,9 тыс.руб</a:t>
            </a:r>
            <a:r>
              <a:rPr lang="ru-RU" sz="2200" b="1" dirty="0">
                <a:solidFill>
                  <a:srgbClr val="FEFEFE"/>
                </a:solidFill>
                <a:cs typeface="Arial" charset="0"/>
              </a:rPr>
              <a:t>.</a:t>
            </a:r>
            <a:endParaRPr lang="en-US" sz="2200" b="1" dirty="0">
              <a:solidFill>
                <a:srgbClr val="FEFEFE"/>
              </a:solidFill>
              <a:cs typeface="Arial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6076950" y="2431752"/>
            <a:ext cx="2371725" cy="4254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hlink">
                  <a:gamma/>
                  <a:shade val="6666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white">
          <a:xfrm>
            <a:off x="6140377" y="2412702"/>
            <a:ext cx="22480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EFEFE"/>
                </a:solidFill>
                <a:cs typeface="Arial" charset="0"/>
              </a:rPr>
              <a:t>23 529,4 тыс.руб</a:t>
            </a:r>
            <a:r>
              <a:rPr lang="ru-RU" sz="2200" b="1" dirty="0">
                <a:solidFill>
                  <a:srgbClr val="FEFEFE"/>
                </a:solidFill>
                <a:cs typeface="Arial" charset="0"/>
              </a:rPr>
              <a:t>.</a:t>
            </a:r>
            <a:endParaRPr lang="en-US" sz="2200" b="1" dirty="0">
              <a:solidFill>
                <a:srgbClr val="FEFEFE"/>
              </a:solidFill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black">
          <a:xfrm>
            <a:off x="857224" y="2984202"/>
            <a:ext cx="235745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МБ -</a:t>
            </a:r>
            <a:r>
              <a:rPr lang="ru-RU" sz="1600" i="1" dirty="0" smtClean="0">
                <a:solidFill>
                  <a:srgbClr val="080808"/>
                </a:solidFill>
                <a:cs typeface="Arial" charset="0"/>
              </a:rPr>
              <a:t> 7 904,9 тыс.руб</a:t>
            </a:r>
            <a:r>
              <a:rPr lang="ru-RU" sz="1400" dirty="0">
                <a:solidFill>
                  <a:srgbClr val="080808"/>
                </a:solidFill>
                <a:cs typeface="Arial" charset="0"/>
              </a:rPr>
              <a:t>.</a:t>
            </a:r>
          </a:p>
          <a:p>
            <a:r>
              <a:rPr lang="ru-RU" sz="1400" dirty="0">
                <a:solidFill>
                  <a:srgbClr val="080808"/>
                </a:solidFill>
                <a:cs typeface="Arial" charset="0"/>
              </a:rPr>
              <a:t> </a:t>
            </a:r>
            <a:endParaRPr lang="en-US" sz="1400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black">
          <a:xfrm>
            <a:off x="6143636" y="2984202"/>
            <a:ext cx="23197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МБ  - </a:t>
            </a:r>
            <a:r>
              <a:rPr lang="ru-RU" sz="1600" i="1" dirty="0" smtClean="0">
                <a:solidFill>
                  <a:srgbClr val="080808"/>
                </a:solidFill>
                <a:cs typeface="Arial" charset="0"/>
              </a:rPr>
              <a:t>3 529,4 тыс.руб</a:t>
            </a: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.</a:t>
            </a:r>
            <a:endParaRPr lang="en-US" sz="1600" i="1" dirty="0">
              <a:solidFill>
                <a:srgbClr val="080808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ОБ  - </a:t>
            </a:r>
            <a:r>
              <a:rPr lang="ru-RU" sz="1600" i="1" dirty="0" smtClean="0">
                <a:solidFill>
                  <a:srgbClr val="080808"/>
                </a:solidFill>
                <a:cs typeface="Arial" charset="0"/>
              </a:rPr>
              <a:t>2 800 тыс.руб</a:t>
            </a: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.</a:t>
            </a:r>
            <a:endParaRPr lang="en-US" sz="1600" i="1" dirty="0">
              <a:solidFill>
                <a:srgbClr val="080808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ФБ </a:t>
            </a:r>
            <a:r>
              <a:rPr lang="en-US" sz="1600" i="1" dirty="0">
                <a:solidFill>
                  <a:srgbClr val="080808"/>
                </a:solidFill>
                <a:cs typeface="Arial" charset="0"/>
              </a:rPr>
              <a:t>-</a:t>
            </a:r>
            <a:r>
              <a:rPr lang="ru-RU" sz="1600" i="1" dirty="0" smtClean="0">
                <a:solidFill>
                  <a:srgbClr val="080808"/>
                </a:solidFill>
                <a:cs typeface="Arial" charset="0"/>
              </a:rPr>
              <a:t>17 200 тыс.руб</a:t>
            </a: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. </a:t>
            </a:r>
            <a:endParaRPr lang="en-US" sz="1600" i="1" dirty="0">
              <a:solidFill>
                <a:srgbClr val="080808"/>
              </a:solidFill>
              <a:cs typeface="Arial" charset="0"/>
            </a:endParaRPr>
          </a:p>
        </p:txBody>
      </p:sp>
      <p:pic>
        <p:nvPicPr>
          <p:cNvPr id="16" name="Picture 16" descr="light_shadow"/>
          <p:cNvPicPr>
            <a:picLocks noChangeAspect="1" noChangeArrowheads="1"/>
          </p:cNvPicPr>
          <p:nvPr/>
        </p:nvPicPr>
        <p:blipFill>
          <a:blip r:embed="rId5" cstate="print">
            <a:lum bright="-78000" contrast="-78000"/>
          </a:blip>
          <a:srcRect/>
          <a:stretch>
            <a:fillRect/>
          </a:stretch>
        </p:blipFill>
        <p:spPr bwMode="gray">
          <a:xfrm>
            <a:off x="3865563" y="5746452"/>
            <a:ext cx="1581150" cy="438150"/>
          </a:xfrm>
          <a:prstGeom prst="rect">
            <a:avLst/>
          </a:prstGeom>
          <a:noFill/>
        </p:spPr>
      </p:pic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3449638" y="2431752"/>
            <a:ext cx="2355850" cy="4254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white">
          <a:xfrm>
            <a:off x="3462165" y="2412702"/>
            <a:ext cx="23339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EFEFE"/>
                </a:solidFill>
                <a:cs typeface="Arial" charset="0"/>
              </a:rPr>
              <a:t>31 434,3 тыс.руб</a:t>
            </a:r>
            <a:r>
              <a:rPr lang="ru-RU" sz="2200" b="1" dirty="0">
                <a:solidFill>
                  <a:srgbClr val="FEFEFE"/>
                </a:solidFill>
                <a:cs typeface="Arial" charset="0"/>
              </a:rPr>
              <a:t>.</a:t>
            </a:r>
            <a:endParaRPr lang="en-US" sz="2200" b="1" dirty="0">
              <a:solidFill>
                <a:srgbClr val="FEFEFE"/>
              </a:solidFill>
              <a:cs typeface="Arial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black">
          <a:xfrm>
            <a:off x="3428992" y="2857496"/>
            <a:ext cx="25717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sz="1200" dirty="0">
              <a:solidFill>
                <a:srgbClr val="080808"/>
              </a:solidFill>
              <a:cs typeface="Arial" charset="0"/>
            </a:endParaRPr>
          </a:p>
          <a:p>
            <a:pPr algn="just">
              <a:buFontTx/>
              <a:buChar char="•"/>
            </a:pPr>
            <a:endParaRPr lang="en-US" sz="1200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3696613" y="4059876"/>
            <a:ext cx="1905000" cy="2438400"/>
            <a:chOff x="2304" y="2496"/>
            <a:chExt cx="1200" cy="1536"/>
          </a:xfrm>
        </p:grpSpPr>
        <p:pic>
          <p:nvPicPr>
            <p:cNvPr id="21" name="Picture 21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2314" y="2544"/>
              <a:ext cx="1182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314" y="2544"/>
              <a:ext cx="1190" cy="119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23" name="Picture 23" descr="light_shadow1"/>
            <p:cNvPicPr>
              <a:picLocks noChangeAspect="1" noChangeArrowheads="1"/>
            </p:cNvPicPr>
            <p:nvPr/>
          </p:nvPicPr>
          <p:blipFill>
            <a:blip r:embed="rId8" cstate="print"/>
            <a:srcRect t="14285"/>
            <a:stretch>
              <a:fillRect/>
            </a:stretch>
          </p:blipFill>
          <p:spPr bwMode="gray">
            <a:xfrm>
              <a:off x="2304" y="2496"/>
              <a:ext cx="87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24"/>
            <p:cNvGrpSpPr>
              <a:grpSpLocks/>
            </p:cNvGrpSpPr>
            <p:nvPr/>
          </p:nvGrpSpPr>
          <p:grpSpPr bwMode="auto">
            <a:xfrm rot="-3733502" flipH="1" flipV="1">
              <a:off x="2673" y="3381"/>
              <a:ext cx="1049" cy="253"/>
              <a:chOff x="2532" y="1051"/>
              <a:chExt cx="893" cy="246"/>
            </a:xfrm>
          </p:grpSpPr>
          <p:grpSp>
            <p:nvGrpSpPr>
              <p:cNvPr id="25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2" name="AutoShape 2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3" name="AutoShape 2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4" name="AutoShape 2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26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7" name="AutoShape 3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8" name="AutoShape 3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9" name="AutoShape 3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0" name="AutoShape 3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</p:grp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1026988" y="4057462"/>
            <a:ext cx="1905000" cy="2438400"/>
            <a:chOff x="2304" y="2496"/>
            <a:chExt cx="1200" cy="1536"/>
          </a:xfrm>
        </p:grpSpPr>
        <p:pic>
          <p:nvPicPr>
            <p:cNvPr id="36" name="Picture 36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2314" y="2544"/>
              <a:ext cx="1182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314" y="2544"/>
              <a:ext cx="1190" cy="119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38" name="Picture 38" descr="light_shadow1"/>
            <p:cNvPicPr>
              <a:picLocks noChangeAspect="1" noChangeArrowheads="1"/>
            </p:cNvPicPr>
            <p:nvPr/>
          </p:nvPicPr>
          <p:blipFill>
            <a:blip r:embed="rId8" cstate="print"/>
            <a:srcRect t="14285"/>
            <a:stretch>
              <a:fillRect/>
            </a:stretch>
          </p:blipFill>
          <p:spPr bwMode="gray">
            <a:xfrm>
              <a:off x="2304" y="2496"/>
              <a:ext cx="87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Group 39"/>
            <p:cNvGrpSpPr>
              <a:grpSpLocks/>
            </p:cNvGrpSpPr>
            <p:nvPr/>
          </p:nvGrpSpPr>
          <p:grpSpPr bwMode="auto">
            <a:xfrm rot="-3733502" flipH="1" flipV="1">
              <a:off x="2673" y="3381"/>
              <a:ext cx="1049" cy="253"/>
              <a:chOff x="2532" y="1051"/>
              <a:chExt cx="893" cy="246"/>
            </a:xfrm>
          </p:grpSpPr>
          <p:grpSp>
            <p:nvGrpSpPr>
              <p:cNvPr id="40" name="Group 4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" name="AutoShape 4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7" name="AutoShape 4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8" name="AutoShape 4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9" name="AutoShape 4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41" name="Group 4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" name="AutoShape 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3" name="AutoShape 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" name="AutoShape 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5" name="AutoShape 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</p:grpSp>
      </p:grp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6358960" y="4059876"/>
            <a:ext cx="1905000" cy="2438400"/>
            <a:chOff x="2304" y="2496"/>
            <a:chExt cx="1200" cy="1536"/>
          </a:xfrm>
        </p:grpSpPr>
        <p:pic>
          <p:nvPicPr>
            <p:cNvPr id="51" name="Picture 51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2314" y="2544"/>
              <a:ext cx="1182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Oval 52"/>
            <p:cNvSpPr>
              <a:spLocks noChangeArrowheads="1"/>
            </p:cNvSpPr>
            <p:nvPr/>
          </p:nvSpPr>
          <p:spPr bwMode="gray">
            <a:xfrm>
              <a:off x="2314" y="2544"/>
              <a:ext cx="1190" cy="1199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53" name="Picture 53" descr="light_shadow1"/>
            <p:cNvPicPr>
              <a:picLocks noChangeAspect="1" noChangeArrowheads="1"/>
            </p:cNvPicPr>
            <p:nvPr/>
          </p:nvPicPr>
          <p:blipFill>
            <a:blip r:embed="rId8" cstate="print"/>
            <a:srcRect t="14285"/>
            <a:stretch>
              <a:fillRect/>
            </a:stretch>
          </p:blipFill>
          <p:spPr bwMode="gray">
            <a:xfrm>
              <a:off x="2304" y="2496"/>
              <a:ext cx="87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4" name="Group 54"/>
            <p:cNvGrpSpPr>
              <a:grpSpLocks/>
            </p:cNvGrpSpPr>
            <p:nvPr/>
          </p:nvGrpSpPr>
          <p:grpSpPr bwMode="auto">
            <a:xfrm rot="-3733502" flipH="1" flipV="1">
              <a:off x="2673" y="3381"/>
              <a:ext cx="1049" cy="253"/>
              <a:chOff x="2532" y="1051"/>
              <a:chExt cx="893" cy="246"/>
            </a:xfrm>
          </p:grpSpPr>
          <p:grpSp>
            <p:nvGrpSpPr>
              <p:cNvPr id="55" name="Group 5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1" name="AutoShape 5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62" name="AutoShape 5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63" name="AutoShape 5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64" name="AutoShape 5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56" name="Group 6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7" name="AutoShape 6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58" name="AutoShape 6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59" name="AutoShape 6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60" name="AutoShape 6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1187669" y="4714884"/>
            <a:ext cx="1719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Модернизация</a:t>
            </a:r>
            <a:r>
              <a:rPr lang="ru-RU" sz="16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производства</a:t>
            </a:r>
            <a:endParaRPr lang="en-US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3924300" y="4778077"/>
            <a:ext cx="1492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2060"/>
                </a:solidFill>
                <a:cs typeface="Arial" charset="0"/>
              </a:rPr>
              <a:t>Субсидии</a:t>
            </a:r>
            <a:endParaRPr lang="en-US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6641230" y="4618672"/>
            <a:ext cx="1492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Социальное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предприни</a:t>
            </a:r>
            <a:r>
              <a:rPr lang="en-US" b="1" dirty="0" smtClean="0">
                <a:solidFill>
                  <a:srgbClr val="002060"/>
                </a:solidFill>
                <a:cs typeface="Arial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мательство</a:t>
            </a:r>
            <a:endParaRPr lang="en-US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7158" y="1571612"/>
            <a:ext cx="84296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 2019 год на </a:t>
            </a:r>
            <a:r>
              <a:rPr lang="ru-RU" b="1" i="1" dirty="0" smtClean="0">
                <a:solidFill>
                  <a:srgbClr val="002060"/>
                </a:solidFill>
                <a:ea typeface="Times New Roman"/>
                <a:cs typeface="Calibri" panose="020F0502020204030204" pitchFamily="34" charset="0"/>
              </a:rPr>
              <a:t>финансовую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поддержку субъектов МСП направлено   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   31 434,3</a:t>
            </a: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тыс.руб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., из них: </a:t>
            </a:r>
          </a:p>
        </p:txBody>
      </p:sp>
      <p:sp>
        <p:nvSpPr>
          <p:cNvPr id="69" name="Rectangle 14"/>
          <p:cNvSpPr>
            <a:spLocks noChangeArrowheads="1"/>
          </p:cNvSpPr>
          <p:nvPr/>
        </p:nvSpPr>
        <p:spPr bwMode="black">
          <a:xfrm>
            <a:off x="3500430" y="3000372"/>
            <a:ext cx="233624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МБ  </a:t>
            </a:r>
            <a:r>
              <a:rPr lang="ru-RU" sz="1600" i="1" dirty="0" smtClean="0">
                <a:solidFill>
                  <a:srgbClr val="080808"/>
                </a:solidFill>
                <a:cs typeface="Arial" charset="0"/>
              </a:rPr>
              <a:t>- 11 434,3 тыс. </a:t>
            </a: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р</a:t>
            </a:r>
            <a:r>
              <a:rPr lang="ru-RU" sz="1600" i="1" dirty="0" smtClean="0">
                <a:solidFill>
                  <a:srgbClr val="080808"/>
                </a:solidFill>
                <a:cs typeface="Arial" charset="0"/>
              </a:rPr>
              <a:t>уб</a:t>
            </a: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.</a:t>
            </a:r>
            <a:endParaRPr lang="en-US" sz="1600" i="1" dirty="0">
              <a:solidFill>
                <a:srgbClr val="080808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ОБ  -  </a:t>
            </a:r>
            <a:r>
              <a:rPr lang="ru-RU" sz="1600" i="1" dirty="0" smtClean="0">
                <a:solidFill>
                  <a:srgbClr val="080808"/>
                </a:solidFill>
                <a:cs typeface="Arial" charset="0"/>
              </a:rPr>
              <a:t>2 800 тыс.руб</a:t>
            </a: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.</a:t>
            </a:r>
            <a:endParaRPr lang="en-US" sz="1600" i="1" dirty="0">
              <a:solidFill>
                <a:srgbClr val="080808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ФБ </a:t>
            </a:r>
            <a:r>
              <a:rPr lang="en-US" sz="1600" i="1" dirty="0" smtClean="0">
                <a:solidFill>
                  <a:srgbClr val="080808"/>
                </a:solidFill>
                <a:cs typeface="Arial" charset="0"/>
              </a:rPr>
              <a:t>-</a:t>
            </a:r>
            <a:r>
              <a:rPr lang="ru-RU" sz="1600" i="1" dirty="0" smtClean="0">
                <a:solidFill>
                  <a:srgbClr val="080808"/>
                </a:solidFill>
                <a:cs typeface="Arial" charset="0"/>
              </a:rPr>
              <a:t> 17 200 тыс.руб</a:t>
            </a:r>
            <a:r>
              <a:rPr lang="ru-RU" sz="1600" i="1" dirty="0">
                <a:solidFill>
                  <a:srgbClr val="080808"/>
                </a:solidFill>
                <a:cs typeface="Arial" charset="0"/>
              </a:rPr>
              <a:t>. </a:t>
            </a:r>
            <a:endParaRPr lang="en-US" sz="1600" i="1" dirty="0">
              <a:solidFill>
                <a:srgbClr val="08080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9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4000" y="1764000"/>
            <a:ext cx="3960000" cy="47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Субсидии субъектам МСП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gray">
          <a:xfrm flipH="1">
            <a:off x="3522662" y="6000768"/>
            <a:ext cx="49205" cy="9507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285720" y="1714488"/>
            <a:ext cx="86439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i="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Cambria Math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785794"/>
            <a:ext cx="7386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ea typeface="Times New Roman"/>
                <a:cs typeface="Calibri" panose="020F0502020204030204" pitchFamily="34" charset="0"/>
              </a:rPr>
              <a:t>За 2019 год  28 субъектов малого и среднего предпринимательства получили субсидии, создано 144 рабочих места. Субсидии выданы по направлениям</a:t>
            </a:r>
            <a:r>
              <a:rPr lang="en-US" b="1" i="1" dirty="0" smtClean="0">
                <a:solidFill>
                  <a:srgbClr val="002060"/>
                </a:solidFill>
                <a:ea typeface="Times New Roman"/>
                <a:cs typeface="Calibri" panose="020F0502020204030204" pitchFamily="34" charset="0"/>
              </a:rPr>
              <a:t>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1714488"/>
            <a:ext cx="39932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Субсидирование затрат связанных с осуществлением социально-значимых  видов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b="1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graphicFrame>
        <p:nvGraphicFramePr>
          <p:cNvPr id="14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618055074"/>
              </p:ext>
            </p:extLst>
          </p:nvPr>
        </p:nvGraphicFramePr>
        <p:xfrm>
          <a:off x="4860000" y="1764000"/>
          <a:ext cx="3960000" cy="47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21156" y="1714488"/>
            <a:ext cx="4207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Субсидирование части </a:t>
            </a:r>
            <a:r>
              <a:rPr lang="ru-RU" sz="15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затрат, </a:t>
            </a:r>
            <a:r>
              <a:rPr lang="ru-RU" sz="15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связанных с приобретением оборудования в целях создания и (или) развития, и (или) модернизации производства товаров </a:t>
            </a:r>
            <a:endParaRPr lang="ru-RU" sz="1500" b="1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5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5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работ, услуг).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258645436"/>
              </p:ext>
            </p:extLst>
          </p:nvPr>
        </p:nvGraphicFramePr>
        <p:xfrm>
          <a:off x="245564" y="2602495"/>
          <a:ext cx="3966396" cy="368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830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Проекты, получившие финансовую поддержку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0000" y="1620000"/>
            <a:ext cx="4320000" cy="2500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2020" y="2472070"/>
            <a:ext cx="1763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>
                <a:cs typeface="Arial" pitchFamily="34" charset="0"/>
              </a:rPr>
              <a:t>Сумма предоставленной субсидии </a:t>
            </a:r>
            <a:r>
              <a:rPr lang="ru-RU" sz="1100" b="1" dirty="0" smtClean="0">
                <a:solidFill>
                  <a:srgbClr val="FF0000"/>
                </a:solidFill>
                <a:cs typeface="Arial" pitchFamily="34" charset="0"/>
              </a:rPr>
              <a:t>1 000,0 </a:t>
            </a:r>
            <a:r>
              <a:rPr lang="ru-RU" sz="1100" dirty="0">
                <a:cs typeface="Arial" pitchFamily="34" charset="0"/>
              </a:rPr>
              <a:t>тыс.руб</a:t>
            </a:r>
            <a:r>
              <a:rPr lang="ru-RU" sz="1100" dirty="0" smtClean="0">
                <a:cs typeface="Arial" pitchFamily="34" charset="0"/>
              </a:rPr>
              <a:t>. </a:t>
            </a:r>
            <a:r>
              <a:rPr lang="ru-RU" sz="1100" dirty="0"/>
              <a:t>Создано </a:t>
            </a:r>
            <a:r>
              <a:rPr lang="ru-RU" sz="1100" b="1" dirty="0" smtClean="0">
                <a:solidFill>
                  <a:srgbClr val="FF0000"/>
                </a:solidFill>
              </a:rPr>
              <a:t>16</a:t>
            </a:r>
            <a:r>
              <a:rPr lang="ru-RU" sz="1100" dirty="0" smtClean="0"/>
              <a:t> </a:t>
            </a:r>
            <a:r>
              <a:rPr lang="ru-RU" sz="1100" dirty="0"/>
              <a:t>рабочих мест. Объем налоговых отчислений за 2019 год составил </a:t>
            </a:r>
            <a:r>
              <a:rPr lang="ru-RU" sz="1100" b="1" dirty="0" smtClean="0">
                <a:solidFill>
                  <a:srgbClr val="FF0000"/>
                </a:solidFill>
              </a:rPr>
              <a:t>2 086 </a:t>
            </a:r>
            <a:r>
              <a:rPr lang="ru-RU" sz="1100" dirty="0" smtClean="0"/>
              <a:t>тыс.руб</a:t>
            </a:r>
            <a:r>
              <a:rPr lang="ru-RU" sz="1100" dirty="0"/>
              <a:t>.</a:t>
            </a:r>
            <a:endParaRPr lang="ru-RU" sz="1100" dirty="0"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95997" y="4284642"/>
            <a:ext cx="6072230" cy="250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1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lvl="0"/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/>
            <a:endParaRPr lang="ru-RU" sz="11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Сумма </a:t>
            </a:r>
            <a:r>
              <a:rPr lang="ru-RU" sz="1100" dirty="0">
                <a:solidFill>
                  <a:srgbClr val="000000"/>
                </a:solidFill>
              </a:rPr>
              <a:t>предоставленной </a:t>
            </a:r>
            <a:endParaRPr lang="ru-RU" sz="1100" dirty="0" smtClean="0">
              <a:solidFill>
                <a:srgbClr val="000000"/>
              </a:solidFill>
            </a:endParaRPr>
          </a:p>
          <a:p>
            <a:pPr lvl="0"/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 субсидии </a:t>
            </a:r>
            <a:r>
              <a:rPr lang="ru-RU" sz="1100" b="1" dirty="0" smtClean="0">
                <a:solidFill>
                  <a:srgbClr val="FF0000"/>
                </a:solidFill>
              </a:rPr>
              <a:t>1309,5</a:t>
            </a:r>
            <a:r>
              <a:rPr lang="ru-RU" sz="1100" dirty="0" smtClean="0">
                <a:solidFill>
                  <a:srgbClr val="000000"/>
                </a:solidFill>
              </a:rPr>
              <a:t> тыс.руб</a:t>
            </a:r>
            <a:r>
              <a:rPr lang="ru-RU" sz="1100" dirty="0">
                <a:solidFill>
                  <a:srgbClr val="000000"/>
                </a:solidFill>
              </a:rPr>
              <a:t>. </a:t>
            </a:r>
            <a:endParaRPr lang="ru-RU" sz="1100" dirty="0" smtClean="0">
              <a:solidFill>
                <a:srgbClr val="000000"/>
              </a:solidFill>
            </a:endParaRPr>
          </a:p>
          <a:p>
            <a:pPr lvl="0"/>
            <a:r>
              <a:rPr lang="ru-RU" sz="1100" dirty="0" smtClean="0">
                <a:solidFill>
                  <a:srgbClr val="000000"/>
                </a:solidFill>
              </a:rPr>
              <a:t>  Создано </a:t>
            </a:r>
            <a:r>
              <a:rPr lang="ru-RU" sz="1100" b="1" dirty="0" smtClean="0">
                <a:solidFill>
                  <a:srgbClr val="FF0000"/>
                </a:solidFill>
              </a:rPr>
              <a:t>1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рабочих мест. </a:t>
            </a:r>
            <a:endParaRPr lang="ru-RU" sz="1100" dirty="0" smtClean="0">
              <a:solidFill>
                <a:srgbClr val="000000"/>
              </a:solidFill>
            </a:endParaRPr>
          </a:p>
          <a:p>
            <a:pPr lvl="0"/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5997" y="4284642"/>
            <a:ext cx="1928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>
                <a:cs typeface="Arial" pitchFamily="34" charset="0"/>
              </a:rPr>
              <a:t>Получатель</a:t>
            </a:r>
            <a:r>
              <a:rPr lang="ru-RU" sz="11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100" b="1" u="sng" dirty="0">
                <a:cs typeface="Arial" pitchFamily="34" charset="0"/>
              </a:rPr>
              <a:t>субсидии</a:t>
            </a:r>
            <a:r>
              <a:rPr lang="ru-RU" sz="11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  <a:endParaRPr lang="ru-RU" sz="11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5997" y="4522016"/>
            <a:ext cx="37392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/>
              <a:t>ИП Завьялов </a:t>
            </a:r>
            <a:r>
              <a:rPr lang="ru-RU" sz="1100" dirty="0" smtClean="0"/>
              <a:t>Д.А.  </a:t>
            </a:r>
            <a:r>
              <a:rPr lang="ru-RU" sz="1100" dirty="0">
                <a:solidFill>
                  <a:srgbClr val="000000"/>
                </a:solidFill>
              </a:rPr>
              <a:t>занимается обучением плаванию детей от 0 до 7 лет в специализированном детском оздоровительном центре. </a:t>
            </a:r>
            <a:endParaRPr lang="ru-RU" sz="1100" dirty="0">
              <a:solidFill>
                <a:srgbClr val="46464A"/>
              </a:solidFill>
            </a:endParaRPr>
          </a:p>
        </p:txBody>
      </p:sp>
      <p:pic>
        <p:nvPicPr>
          <p:cNvPr id="19" name="Picture 1" descr="C:\Users\brovkina.av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544" y="3779323"/>
            <a:ext cx="1143102" cy="27146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44000" y="1620000"/>
            <a:ext cx="4320000" cy="250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 anchorCtr="0"/>
          <a:lstStyle/>
          <a:p>
            <a:pPr lvl="0"/>
            <a:r>
              <a:rPr lang="ru-RU" sz="1100" dirty="0" smtClean="0">
                <a:solidFill>
                  <a:schemeClr val="tx1"/>
                </a:solidFill>
                <a:cs typeface="Arial" pitchFamily="34" charset="0"/>
              </a:rPr>
              <a:t>ООО</a:t>
            </a:r>
            <a:r>
              <a:rPr lang="ru-RU" sz="11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«</a:t>
            </a:r>
            <a:r>
              <a:rPr lang="ru-RU" sz="1100" dirty="0">
                <a:solidFill>
                  <a:schemeClr val="tx1"/>
                </a:solidFill>
                <a:cs typeface="Arial" pitchFamily="34" charset="0"/>
              </a:rPr>
              <a:t>СТАНКИМ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cs typeface="Arial" pitchFamily="34" charset="0"/>
              </a:rPr>
              <a:t>»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Организация занимается изготовлением листового пластика АБС и производством по переработке листа методом вакуумного формования. </a:t>
            </a:r>
            <a:endParaRPr lang="ru-RU" sz="1100" dirty="0" smtClean="0">
              <a:solidFill>
                <a:srgbClr val="000000"/>
              </a:solidFill>
            </a:endParaRPr>
          </a:p>
          <a:p>
            <a:pPr lvl="0"/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" name="Picture 2" descr="C:\Users\brovkina.av\Desktop\ud_CBllMU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9645" y="2630916"/>
            <a:ext cx="2316480" cy="13030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6331" y="2552640"/>
            <a:ext cx="1873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</a:rPr>
              <a:t>Сумма предоставленной субсидии </a:t>
            </a:r>
            <a:r>
              <a:rPr lang="ru-RU" sz="1100" b="1" dirty="0" smtClean="0">
                <a:solidFill>
                  <a:srgbClr val="FF0000"/>
                </a:solidFill>
              </a:rPr>
              <a:t>1000,0</a:t>
            </a:r>
            <a:r>
              <a:rPr lang="ru-RU" sz="1100" dirty="0" smtClean="0">
                <a:solidFill>
                  <a:srgbClr val="000000"/>
                </a:solidFill>
              </a:rPr>
              <a:t> тыс.руб. Создано </a:t>
            </a:r>
            <a:r>
              <a:rPr lang="ru-RU" sz="1100" b="1" dirty="0" smtClean="0">
                <a:solidFill>
                  <a:srgbClr val="FF0000"/>
                </a:solidFill>
              </a:rPr>
              <a:t>6</a:t>
            </a:r>
            <a:r>
              <a:rPr lang="ru-RU" sz="1100" dirty="0" smtClean="0">
                <a:solidFill>
                  <a:srgbClr val="000000"/>
                </a:solidFill>
              </a:rPr>
              <a:t> рабочих мест. Объем </a:t>
            </a:r>
            <a:r>
              <a:rPr lang="ru-RU" sz="1100" dirty="0">
                <a:solidFill>
                  <a:srgbClr val="000000"/>
                </a:solidFill>
              </a:rPr>
              <a:t>налоговых отчислений за 2019 год составил </a:t>
            </a:r>
            <a:r>
              <a:rPr lang="ru-RU" sz="1100" b="1" dirty="0">
                <a:solidFill>
                  <a:srgbClr val="FF0000"/>
                </a:solidFill>
              </a:rPr>
              <a:t>5 212 </a:t>
            </a:r>
            <a:r>
              <a:rPr lang="ru-RU" sz="1100" dirty="0" smtClean="0">
                <a:solidFill>
                  <a:srgbClr val="000000"/>
                </a:solidFill>
              </a:rPr>
              <a:t>тыс.руб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2" name="Picture 5" descr="https://docviewer.yandex.ru/view/0/htmlimage?id=1atjn-c7oinjc1f6xrb77ys5ee3utt77dri1yw0829oapnpfap77fup3cuy5cm1b4z5ovvcs28b8c1iu6lr7ooeuu3eadupp6uhtmgaio&amp;name=image-p9IUvyTY7ht6oukxSZ.jpg&amp;dsid=949f607eb67025cda8a608c4a6f66cc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000" y="2630916"/>
            <a:ext cx="2304321" cy="1303200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22" y="4522016"/>
            <a:ext cx="1763709" cy="181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89749"/>
            <a:ext cx="1992433" cy="84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4692020" y="1703485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r>
              <a:rPr lang="ru-RU" sz="1100" dirty="0" smtClean="0">
                <a:cs typeface="Arial" pitchFamily="34" charset="0"/>
              </a:rPr>
              <a:t>ООО «ИнжГеология» Организация  занимается производством мыльных пузырей и игрушек. </a:t>
            </a:r>
          </a:p>
          <a:p>
            <a:pPr lvl="0"/>
            <a:endParaRPr lang="ru-RU" sz="1600" dirty="0" smtClean="0">
              <a:solidFill>
                <a:srgbClr val="000000">
                  <a:lumMod val="75000"/>
                  <a:lumOff val="25000"/>
                </a:srgbClr>
              </a:solidFill>
              <a:cs typeface="Arial" pitchFamily="34" charset="0"/>
            </a:endParaRPr>
          </a:p>
          <a:p>
            <a:endParaRPr lang="ru-RU" sz="11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00" y="1620000"/>
            <a:ext cx="1507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u="sng" dirty="0" smtClean="0"/>
              <a:t>Получатель субсидии</a:t>
            </a:r>
            <a:endParaRPr lang="ru-RU" sz="11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80000" y="1620000"/>
            <a:ext cx="1507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u="sng" dirty="0" smtClean="0"/>
              <a:t>Получатель субсидии</a:t>
            </a:r>
            <a:endParaRPr lang="ru-RU" sz="11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Микрокредитование СМСП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64704"/>
            <a:ext cx="8606190" cy="56646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лого_Б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1214446" cy="11607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7704" y="908720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cs typeface="Arial" pitchFamily="34" charset="0"/>
              </a:rPr>
              <a:t>Муниципальный фонд поддержки и развития субъектов малого и среднего предпринимательства микрокредитная компания городского округа Тольятти: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000240"/>
            <a:ext cx="3960000" cy="4154234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80000" y="2001600"/>
            <a:ext cx="3960000" cy="4154234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5766" y="2322116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Arial" pitchFamily="34" charset="0"/>
              </a:rPr>
              <a:t>Максимальный размер займа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 2 000 </a:t>
            </a:r>
            <a:r>
              <a:rPr lang="ru-RU" sz="1400" b="1" dirty="0" err="1" smtClean="0">
                <a:cs typeface="Arial" pitchFamily="34" charset="0"/>
              </a:rPr>
              <a:t>тыс.руб</a:t>
            </a:r>
            <a:r>
              <a:rPr lang="ru-RU" sz="1400" b="1" dirty="0" smtClean="0">
                <a:cs typeface="Arial" pitchFamily="34" charset="0"/>
              </a:rPr>
              <a:t>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Arial" pitchFamily="34" charset="0"/>
              </a:rPr>
              <a:t> </a:t>
            </a:r>
            <a:r>
              <a:rPr lang="ru-RU" sz="1400" b="1" dirty="0">
                <a:cs typeface="Arial" pitchFamily="34" charset="0"/>
              </a:rPr>
              <a:t>срок </a:t>
            </a:r>
            <a:r>
              <a:rPr lang="ru-RU" sz="1400" b="1" dirty="0" smtClean="0">
                <a:cs typeface="Arial" pitchFamily="34" charset="0"/>
              </a:rPr>
              <a:t>выдачи займа до </a:t>
            </a:r>
            <a:r>
              <a:rPr lang="ru-RU" sz="1400" b="1" dirty="0">
                <a:cs typeface="Arial" pitchFamily="34" charset="0"/>
              </a:rPr>
              <a:t>2 лет</a:t>
            </a:r>
            <a:r>
              <a:rPr lang="ru-RU" sz="1400" b="1" dirty="0" smtClean="0"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Arial" pitchFamily="34" charset="0"/>
              </a:rPr>
              <a:t> </a:t>
            </a:r>
            <a:r>
              <a:rPr lang="ru-RU" sz="1400" b="1" dirty="0">
                <a:cs typeface="Arial" pitchFamily="34" charset="0"/>
              </a:rPr>
              <a:t>ставка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10% </a:t>
            </a:r>
            <a:r>
              <a:rPr lang="ru-RU" sz="1400" b="1" dirty="0">
                <a:cs typeface="Arial" pitchFamily="34" charset="0"/>
              </a:rPr>
              <a:t>годовых.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Arial" pitchFamily="34" charset="0"/>
              </a:rPr>
              <a:t>    В </a:t>
            </a:r>
            <a:r>
              <a:rPr lang="ru-RU" sz="1400" b="1" dirty="0" smtClean="0">
                <a:cs typeface="Arial" pitchFamily="34" charset="0"/>
              </a:rPr>
              <a:t>2019 году выдано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 26 </a:t>
            </a:r>
            <a:r>
              <a:rPr lang="ru-RU" sz="1400" b="1" dirty="0" smtClean="0">
                <a:cs typeface="Arial" pitchFamily="34" charset="0"/>
              </a:rPr>
              <a:t>займов </a:t>
            </a:r>
            <a:r>
              <a:rPr lang="ru-RU" sz="1400" b="1" dirty="0">
                <a:cs typeface="Arial" pitchFamily="34" charset="0"/>
              </a:rPr>
              <a:t>на общую сумму </a:t>
            </a:r>
            <a:r>
              <a:rPr lang="ru-RU" sz="1400" b="1" dirty="0" smtClean="0"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33 736,0 </a:t>
            </a:r>
            <a:r>
              <a:rPr lang="ru-RU" sz="1400" b="1" dirty="0" smtClean="0">
                <a:cs typeface="Arial" pitchFamily="34" charset="0"/>
              </a:rPr>
              <a:t>тыс.руб</a:t>
            </a:r>
            <a:r>
              <a:rPr lang="ru-RU" sz="1400" b="1" dirty="0">
                <a:cs typeface="Arial" pitchFamily="34" charset="0"/>
              </a:rPr>
              <a:t>. </a:t>
            </a:r>
            <a:endParaRPr lang="ru-RU" sz="1400" b="1" dirty="0" smtClean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Arial" pitchFamily="34" charset="0"/>
              </a:rPr>
              <a:t>Средний размер выданных займов составил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1 297,5 </a:t>
            </a:r>
            <a:r>
              <a:rPr lang="ru-RU" sz="1400" b="1" dirty="0" smtClean="0">
                <a:cs typeface="Arial" pitchFamily="34" charset="0"/>
              </a:rPr>
              <a:t>тыс.руб. </a:t>
            </a:r>
            <a:endParaRPr lang="ru-RU" sz="1400" b="1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50413739"/>
              </p:ext>
            </p:extLst>
          </p:nvPr>
        </p:nvGraphicFramePr>
        <p:xfrm>
          <a:off x="4716016" y="2060848"/>
          <a:ext cx="50405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Развитие инфраструктуры поддержки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2006 году проект создания бизнес-инкубатора Тольятти был отобран в качестве одного из победителей в конкурсе Минэкономразвития РФ по мероприятию создания инфраструктуры развития предпринимательства – бизнес-инкубаторов.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877272"/>
            <a:ext cx="7632848" cy="8576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В 2019 году  на территории бизнес-инкубатора размещено 58 компаний-резидентов. Резидентами создано 220 рабочих мест. На территории бизнес-инкубатора открыт Центр  поддержки предпринимателей «Мой Бизнес»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76328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4248472" cy="25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60421"/>
            <a:ext cx="761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Calibri (Заголовки)"/>
                <a:cs typeface="Calibri Light" panose="020F0302020204030204" pitchFamily="34" charset="0"/>
              </a:rPr>
              <a:t>Проект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000" i="1" dirty="0" smtClean="0">
                <a:solidFill>
                  <a:srgbClr val="002060"/>
                </a:solidFill>
                <a:latin typeface="Calibri (Заголовки)"/>
                <a:cs typeface="Calibri Light" panose="020F0302020204030204" pitchFamily="34" charset="0"/>
              </a:rPr>
              <a:t>БИЗНЕС-ЗАВТРАК</a:t>
            </a:r>
            <a:endParaRPr lang="ru-RU" sz="4000" i="1" dirty="0">
              <a:solidFill>
                <a:srgbClr val="002060"/>
              </a:solidFill>
              <a:latin typeface="Calibri (Заголовки)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75570"/>
            <a:ext cx="84249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разработан и запущен в Тольяттинском бизнес-инкубаторе. Объединяет крупнейшие общественные организации. В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ключен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перечень проектов, рекомендуемых к внедрению на территории всех регионов России. В настоящий момент проект реализуется в 15 городах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всероссийского форума «Мой бизнес» команда тольяттинского Бизнес-инкубатора провела бизнес-завтрак с участием представителей Министерства экономического развития Российской Федерации в г. Москва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итогам 2019 года проведено 89 бизнес-завтраков. Данные мероприятия посетило более 1600 представителей бизнеса.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50000"/>
              </a:lnSpc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429000"/>
            <a:ext cx="4272011" cy="252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3e655d30b5a592909dc4ab3ea4d21cfd59f12"/>
</p:tagLst>
</file>

<file path=ppt/theme/theme1.xml><?xml version="1.0" encoding="utf-8"?>
<a:theme xmlns:a="http://schemas.openxmlformats.org/drawingml/2006/main" name="predprinimatel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2531</TotalTime>
  <Words>761</Words>
  <Application>Microsoft Office PowerPoint</Application>
  <PresentationFormat>Экран (4:3)</PresentationFormat>
  <Paragraphs>125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predprinimatel</vt:lpstr>
      <vt:lpstr>Слайд 1</vt:lpstr>
      <vt:lpstr>Стратегические и программные основы муниципальной практики </vt:lpstr>
      <vt:lpstr>Основные мероприятия муниципальной практики </vt:lpstr>
      <vt:lpstr>Финансовая поддержка малого и среднего предпринимательства </vt:lpstr>
      <vt:lpstr> Субсидии субъектам МСП </vt:lpstr>
      <vt:lpstr>Проекты, получившие финансовую поддержку</vt:lpstr>
      <vt:lpstr>Микрокредитование СМСП </vt:lpstr>
      <vt:lpstr>Развитие инфраструктуры поддержки</vt:lpstr>
      <vt:lpstr>Слайд 9</vt:lpstr>
      <vt:lpstr>Консультационная поддержка и образовательная деятельность</vt:lpstr>
      <vt:lpstr>Слайд 11</vt:lpstr>
    </vt:vector>
  </TitlesOfParts>
  <Company>http://presentation-creation.ru/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Предприниматель - шаблон презентации с сайта presentation-creation.ru</dc:title>
  <dc:creator>obstinate</dc:creator>
  <cp:keywords>шаблон презентации, тема презентации, фон презентации</cp:keywords>
  <cp:lastModifiedBy>brovkina.av</cp:lastModifiedBy>
  <cp:revision>260</cp:revision>
  <dcterms:created xsi:type="dcterms:W3CDTF">2018-01-14T08:33:28Z</dcterms:created>
  <dcterms:modified xsi:type="dcterms:W3CDTF">2020-06-15T05:33:00Z</dcterms:modified>
</cp:coreProperties>
</file>